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07952"/>
            <a:ext cx="7556421" cy="2126337"/>
          </a:xfrm>
          <a:prstGeom prst="rect">
            <a:avLst/>
          </a:prstGeom>
          <a:noFill/>
          <a:ln/>
        </p:spPr>
        <p:txBody>
          <a:bodyPr wrap="square" lIns="0" tIns="0" rIns="0" bIns="0" rtlCol="0" anchor="t"/>
          <a:lstStyle/>
          <a:p>
            <a:pPr algn="ct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Architecture Design Assistant Agent for IT Services</a:t>
            </a:r>
            <a:endParaRPr lang="en-US" sz="4450" dirty="0"/>
          </a:p>
        </p:txBody>
      </p:sp>
      <p:sp>
        <p:nvSpPr>
          <p:cNvPr id="4" name="Text 1"/>
          <p:cNvSpPr/>
          <p:nvPr/>
        </p:nvSpPr>
        <p:spPr>
          <a:xfrm>
            <a:off x="2303740" y="3925014"/>
            <a:ext cx="4536519" cy="566976"/>
          </a:xfrm>
          <a:prstGeom prst="rect">
            <a:avLst/>
          </a:prstGeom>
          <a:noFill/>
          <a:ln/>
        </p:spPr>
        <p:txBody>
          <a:bodyPr wrap="none" lIns="0" tIns="0" rIns="0" bIns="0" rtlCol="0" anchor="t"/>
          <a:lstStyle/>
          <a:p>
            <a:pPr algn="ctr"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Neural Ninjas</a:t>
            </a:r>
            <a:endParaRPr lang="en-US" sz="3550" dirty="0"/>
          </a:p>
        </p:txBody>
      </p:sp>
      <p:sp>
        <p:nvSpPr>
          <p:cNvPr id="5" name="Text 2"/>
          <p:cNvSpPr/>
          <p:nvPr/>
        </p:nvSpPr>
        <p:spPr>
          <a:xfrm>
            <a:off x="793790" y="483215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Brijesh Rai</a:t>
            </a:r>
            <a:endParaRPr lang="en-US" sz="1750" dirty="0"/>
          </a:p>
        </p:txBody>
      </p:sp>
      <p:sp>
        <p:nvSpPr>
          <p:cNvPr id="6" name="Text 3"/>
          <p:cNvSpPr/>
          <p:nvPr/>
        </p:nvSpPr>
        <p:spPr>
          <a:xfrm>
            <a:off x="793790" y="527435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Divesh Yadav</a:t>
            </a:r>
            <a:endParaRPr lang="en-US" sz="1750" dirty="0"/>
          </a:p>
        </p:txBody>
      </p:sp>
      <p:sp>
        <p:nvSpPr>
          <p:cNvPr id="7" name="Text 4"/>
          <p:cNvSpPr/>
          <p:nvPr/>
        </p:nvSpPr>
        <p:spPr>
          <a:xfrm>
            <a:off x="793790" y="571654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Yogesh Mishra</a:t>
            </a:r>
            <a:endParaRPr lang="en-US" sz="1750" dirty="0"/>
          </a:p>
        </p:txBody>
      </p:sp>
      <p:sp>
        <p:nvSpPr>
          <p:cNvPr id="8" name="Text 5"/>
          <p:cNvSpPr/>
          <p:nvPr/>
        </p:nvSpPr>
        <p:spPr>
          <a:xfrm>
            <a:off x="793790" y="615874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Vaibhav Singh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736646" y="3080028"/>
            <a:ext cx="5670590" cy="708779"/>
          </a:xfrm>
          <a:prstGeom prst="rect">
            <a:avLst/>
          </a:prstGeom>
          <a:noFill/>
          <a:ln/>
        </p:spPr>
        <p:txBody>
          <a:bodyPr wrap="none" lIns="0" tIns="0" rIns="0" bIns="0" rtlCol="0" anchor="t"/>
          <a:lstStyle/>
          <a:p>
            <a:pPr algn="ct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4" name="Text 1"/>
          <p:cNvSpPr/>
          <p:nvPr/>
        </p:nvSpPr>
        <p:spPr>
          <a:xfrm>
            <a:off x="1958578" y="3879533"/>
            <a:ext cx="5226725" cy="566976"/>
          </a:xfrm>
          <a:prstGeom prst="rect">
            <a:avLst/>
          </a:prstGeom>
          <a:noFill/>
          <a:ln/>
        </p:spPr>
        <p:txBody>
          <a:bodyPr wrap="none" lIns="0" tIns="0" rIns="0" bIns="0" rtlCol="0" anchor="t"/>
          <a:lstStyle/>
          <a:p>
            <a:pPr algn="ctr"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Questions &amp; Discussion</a:t>
            </a:r>
            <a:endParaRPr lang="en-US" sz="3550" dirty="0"/>
          </a:p>
        </p:txBody>
      </p:sp>
      <p:sp>
        <p:nvSpPr>
          <p:cNvPr id="5" name="Text 2"/>
          <p:cNvSpPr/>
          <p:nvPr/>
        </p:nvSpPr>
        <p:spPr>
          <a:xfrm>
            <a:off x="793790" y="4786670"/>
            <a:ext cx="7556421" cy="362903"/>
          </a:xfrm>
          <a:prstGeom prst="rect">
            <a:avLst/>
          </a:prstGeom>
          <a:noFill/>
          <a:ln/>
        </p:spPr>
        <p:txBody>
          <a:bodyPr wrap="none" lIns="0" tIns="0" rIns="0" bIns="0" rtlCol="0" anchor="t"/>
          <a:lstStyle/>
          <a:p>
            <a:pPr algn="ct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451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Problem Statement</a:t>
            </a:r>
            <a:endParaRPr lang="en-US" sz="4450" dirty="0"/>
          </a:p>
        </p:txBody>
      </p:sp>
      <p:sp>
        <p:nvSpPr>
          <p:cNvPr id="4" name="Shape 1"/>
          <p:cNvSpPr/>
          <p:nvPr/>
        </p:nvSpPr>
        <p:spPr>
          <a:xfrm>
            <a:off x="793790" y="1933456"/>
            <a:ext cx="3664744" cy="3136702"/>
          </a:xfrm>
          <a:prstGeom prst="roundRect">
            <a:avLst>
              <a:gd name="adj" fmla="val 3037"/>
            </a:avLst>
          </a:prstGeom>
          <a:solidFill>
            <a:srgbClr val="DADBF1"/>
          </a:solidFill>
          <a:ln w="7620">
            <a:solidFill>
              <a:srgbClr val="C0C1D7"/>
            </a:solidFill>
            <a:prstDash val="solid"/>
          </a:ln>
        </p:spPr>
      </p:sp>
      <p:sp>
        <p:nvSpPr>
          <p:cNvPr id="5" name="Text 2"/>
          <p:cNvSpPr/>
          <p:nvPr/>
        </p:nvSpPr>
        <p:spPr>
          <a:xfrm>
            <a:off x="1028224" y="21678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Main Challenge</a:t>
            </a:r>
            <a:endParaRPr lang="en-US" sz="2200" dirty="0"/>
          </a:p>
        </p:txBody>
      </p:sp>
      <p:sp>
        <p:nvSpPr>
          <p:cNvPr id="6" name="Text 3"/>
          <p:cNvSpPr/>
          <p:nvPr/>
        </p:nvSpPr>
        <p:spPr>
          <a:xfrm>
            <a:off x="1028224" y="2658308"/>
            <a:ext cx="3195876"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Designing IT system architectures involves multiple iterations and extensive collaboration between architects and stakeholders.</a:t>
            </a:r>
            <a:endParaRPr lang="en-US" sz="1750" dirty="0"/>
          </a:p>
        </p:txBody>
      </p:sp>
      <p:sp>
        <p:nvSpPr>
          <p:cNvPr id="7" name="Shape 4"/>
          <p:cNvSpPr/>
          <p:nvPr/>
        </p:nvSpPr>
        <p:spPr>
          <a:xfrm>
            <a:off x="4685348" y="1933456"/>
            <a:ext cx="3664863" cy="3136702"/>
          </a:xfrm>
          <a:prstGeom prst="roundRect">
            <a:avLst>
              <a:gd name="adj" fmla="val 3037"/>
            </a:avLst>
          </a:prstGeom>
          <a:solidFill>
            <a:srgbClr val="DADBF1"/>
          </a:solidFill>
          <a:ln w="7620">
            <a:solidFill>
              <a:srgbClr val="C0C1D7"/>
            </a:solidFill>
            <a:prstDash val="solid"/>
          </a:ln>
        </p:spPr>
      </p:sp>
      <p:sp>
        <p:nvSpPr>
          <p:cNvPr id="8" name="Text 5"/>
          <p:cNvSpPr/>
          <p:nvPr/>
        </p:nvSpPr>
        <p:spPr>
          <a:xfrm>
            <a:off x="4919782" y="21678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Current Limitations</a:t>
            </a:r>
            <a:endParaRPr lang="en-US" sz="2200" dirty="0"/>
          </a:p>
        </p:txBody>
      </p:sp>
      <p:sp>
        <p:nvSpPr>
          <p:cNvPr id="9" name="Text 6"/>
          <p:cNvSpPr/>
          <p:nvPr/>
        </p:nvSpPr>
        <p:spPr>
          <a:xfrm>
            <a:off x="4919782" y="2658308"/>
            <a:ext cx="3195995"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Existing methods rely on static architecture diagrams, complex manual tools, and lack advanced AI capabilities for dynamic generation or analysis.</a:t>
            </a:r>
            <a:endParaRPr lang="en-US" sz="1750" dirty="0"/>
          </a:p>
        </p:txBody>
      </p:sp>
      <p:sp>
        <p:nvSpPr>
          <p:cNvPr id="10" name="Shape 7"/>
          <p:cNvSpPr/>
          <p:nvPr/>
        </p:nvSpPr>
        <p:spPr>
          <a:xfrm>
            <a:off x="793790" y="5296972"/>
            <a:ext cx="7556421" cy="2047994"/>
          </a:xfrm>
          <a:prstGeom prst="roundRect">
            <a:avLst>
              <a:gd name="adj" fmla="val 4652"/>
            </a:avLst>
          </a:prstGeom>
          <a:solidFill>
            <a:srgbClr val="DADBF1"/>
          </a:solidFill>
          <a:ln w="7620">
            <a:solidFill>
              <a:srgbClr val="C0C1D7"/>
            </a:solidFill>
            <a:prstDash val="solid"/>
          </a:ln>
        </p:spPr>
      </p:sp>
      <p:sp>
        <p:nvSpPr>
          <p:cNvPr id="11" name="Text 8"/>
          <p:cNvSpPr/>
          <p:nvPr/>
        </p:nvSpPr>
        <p:spPr>
          <a:xfrm>
            <a:off x="1028224" y="55314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The Need</a:t>
            </a:r>
            <a:endParaRPr lang="en-US" sz="2200" dirty="0"/>
          </a:p>
        </p:txBody>
      </p:sp>
      <p:sp>
        <p:nvSpPr>
          <p:cNvPr id="12" name="Text 9"/>
          <p:cNvSpPr/>
          <p:nvPr/>
        </p:nvSpPr>
        <p:spPr>
          <a:xfrm>
            <a:off x="1028224" y="6021824"/>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generative AI agent is needed to produce interactive architecture diagrams and intelligent component suggestions, streamlining the process and improving design quality.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017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Overview</a:t>
            </a:r>
            <a:endParaRPr lang="en-US" sz="4450" dirty="0"/>
          </a:p>
        </p:txBody>
      </p:sp>
      <p:sp>
        <p:nvSpPr>
          <p:cNvPr id="4" name="Text 1"/>
          <p:cNvSpPr/>
          <p:nvPr/>
        </p:nvSpPr>
        <p:spPr>
          <a:xfrm>
            <a:off x="793790" y="336911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Architecture Design Assistant Agent is an AI-powered tool designed to accelerate IT architecture design. Its key capabilities include generating interactive architecture diagrams, providing intelligent component suggestions, and enabling seamless design iteration. This agent streamlines the design process, significantly improves architecture quality, and reduces manual effort for architects and stakeholders.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5642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Solution</a:t>
            </a:r>
            <a:endParaRPr lang="en-US" sz="4450" dirty="0"/>
          </a:p>
        </p:txBody>
      </p:sp>
      <p:pic>
        <p:nvPicPr>
          <p:cNvPr id="3" name="Image 0" descr="preencoded.png">    </p:cNvPr>
          <p:cNvPicPr>
            <a:picLocks noChangeAspect="1"/>
          </p:cNvPicPr>
          <p:nvPr/>
        </p:nvPicPr>
        <p:blipFill>
          <a:blip r:embed="rId1"/>
          <a:stretch>
            <a:fillRect/>
          </a:stretch>
        </p:blipFill>
        <p:spPr>
          <a:xfrm>
            <a:off x="793790" y="2118836"/>
            <a:ext cx="6521410" cy="907256"/>
          </a:xfrm>
          <a:prstGeom prst="rect">
            <a:avLst/>
          </a:prstGeom>
        </p:spPr>
      </p:pic>
      <p:sp>
        <p:nvSpPr>
          <p:cNvPr id="4" name="Text 1"/>
          <p:cNvSpPr/>
          <p:nvPr/>
        </p:nvSpPr>
        <p:spPr>
          <a:xfrm>
            <a:off x="1020604" y="3252907"/>
            <a:ext cx="446389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AI-Powered Diagram Generation</a:t>
            </a:r>
            <a:endParaRPr lang="en-US" sz="2200" dirty="0"/>
          </a:p>
        </p:txBody>
      </p:sp>
      <p:sp>
        <p:nvSpPr>
          <p:cNvPr id="5" name="Text 2"/>
          <p:cNvSpPr/>
          <p:nvPr/>
        </p:nvSpPr>
        <p:spPr>
          <a:xfrm>
            <a:off x="1020604" y="3743325"/>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Leverages pre-trained LLMs to generate architecture diagrams from textual requirements.</a:t>
            </a:r>
            <a:endParaRPr lang="en-US" sz="1750" dirty="0"/>
          </a:p>
        </p:txBody>
      </p:sp>
      <p:pic>
        <p:nvPicPr>
          <p:cNvPr id="6" name="Image 1" descr="preencoded.png">    </p:cNvPr>
          <p:cNvPicPr>
            <a:picLocks noChangeAspect="1"/>
          </p:cNvPicPr>
          <p:nvPr/>
        </p:nvPicPr>
        <p:blipFill>
          <a:blip r:embed="rId2"/>
          <a:stretch>
            <a:fillRect/>
          </a:stretch>
        </p:blipFill>
        <p:spPr>
          <a:xfrm>
            <a:off x="7315200" y="2118836"/>
            <a:ext cx="6521410" cy="907256"/>
          </a:xfrm>
          <a:prstGeom prst="rect">
            <a:avLst/>
          </a:prstGeom>
        </p:spPr>
      </p:pic>
      <p:sp>
        <p:nvSpPr>
          <p:cNvPr id="7" name="Text 3"/>
          <p:cNvSpPr/>
          <p:nvPr/>
        </p:nvSpPr>
        <p:spPr>
          <a:xfrm>
            <a:off x="7542014" y="3252907"/>
            <a:ext cx="374165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Interactive Design Iteration</a:t>
            </a:r>
            <a:endParaRPr lang="en-US" sz="2200" dirty="0"/>
          </a:p>
        </p:txBody>
      </p:sp>
      <p:sp>
        <p:nvSpPr>
          <p:cNvPr id="8" name="Text 4"/>
          <p:cNvSpPr/>
          <p:nvPr/>
        </p:nvSpPr>
        <p:spPr>
          <a:xfrm>
            <a:off x="7542014" y="3743325"/>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Conversational capability for refining and iterating on designs.</a:t>
            </a:r>
            <a:endParaRPr lang="en-US" sz="1750" dirty="0"/>
          </a:p>
        </p:txBody>
      </p:sp>
      <p:pic>
        <p:nvPicPr>
          <p:cNvPr id="9" name="Image 2" descr="preencoded.png">    </p:cNvPr>
          <p:cNvPicPr>
            <a:picLocks noChangeAspect="1"/>
          </p:cNvPicPr>
          <p:nvPr/>
        </p:nvPicPr>
        <p:blipFill>
          <a:blip r:embed="rId3"/>
          <a:stretch>
            <a:fillRect/>
          </a:stretch>
        </p:blipFill>
        <p:spPr>
          <a:xfrm>
            <a:off x="793790" y="4695944"/>
            <a:ext cx="6521410" cy="907256"/>
          </a:xfrm>
          <a:prstGeom prst="rect">
            <a:avLst/>
          </a:prstGeom>
        </p:spPr>
      </p:pic>
      <p:sp>
        <p:nvSpPr>
          <p:cNvPr id="10" name="Text 5"/>
          <p:cNvSpPr/>
          <p:nvPr/>
        </p:nvSpPr>
        <p:spPr>
          <a:xfrm>
            <a:off x="1020604" y="5830014"/>
            <a:ext cx="335065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Multiple Output Formats</a:t>
            </a:r>
            <a:endParaRPr lang="en-US" sz="2200" dirty="0"/>
          </a:p>
        </p:txBody>
      </p:sp>
      <p:sp>
        <p:nvSpPr>
          <p:cNvPr id="11" name="Text 6"/>
          <p:cNvSpPr/>
          <p:nvPr/>
        </p:nvSpPr>
        <p:spPr>
          <a:xfrm>
            <a:off x="1020604" y="6320433"/>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Downloadable images and editable diagram formats (Graphviz, PlantUML).</a:t>
            </a:r>
            <a:endParaRPr lang="en-US" sz="1750" dirty="0"/>
          </a:p>
        </p:txBody>
      </p:sp>
      <p:pic>
        <p:nvPicPr>
          <p:cNvPr id="12" name="Image 3" descr="preencoded.png">    </p:cNvPr>
          <p:cNvPicPr>
            <a:picLocks noChangeAspect="1"/>
          </p:cNvPicPr>
          <p:nvPr/>
        </p:nvPicPr>
        <p:blipFill>
          <a:blip r:embed="rId4"/>
          <a:stretch>
            <a:fillRect/>
          </a:stretch>
        </p:blipFill>
        <p:spPr>
          <a:xfrm>
            <a:off x="7315200" y="4695944"/>
            <a:ext cx="6521410" cy="907256"/>
          </a:xfrm>
          <a:prstGeom prst="rect">
            <a:avLst/>
          </a:prstGeom>
        </p:spPr>
      </p:pic>
      <p:sp>
        <p:nvSpPr>
          <p:cNvPr id="13" name="Text 7"/>
          <p:cNvSpPr/>
          <p:nvPr/>
        </p:nvSpPr>
        <p:spPr>
          <a:xfrm>
            <a:off x="7542014" y="5830014"/>
            <a:ext cx="366700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Template &amp; Pattern Library</a:t>
            </a:r>
            <a:endParaRPr lang="en-US" sz="2200" dirty="0"/>
          </a:p>
        </p:txBody>
      </p:sp>
      <p:sp>
        <p:nvSpPr>
          <p:cNvPr id="14" name="Text 8"/>
          <p:cNvSpPr/>
          <p:nvPr/>
        </p:nvSpPr>
        <p:spPr>
          <a:xfrm>
            <a:off x="7542014" y="6320433"/>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Built-in architecture templates and design patterns in JSON/XML format.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458"/>
          </a:xfrm>
          <a:prstGeom prst="rect">
            <a:avLst/>
          </a:prstGeom>
        </p:spPr>
      </p:pic>
      <p:sp>
        <p:nvSpPr>
          <p:cNvPr id="3" name="Text 0"/>
          <p:cNvSpPr/>
          <p:nvPr/>
        </p:nvSpPr>
        <p:spPr>
          <a:xfrm>
            <a:off x="6255306" y="604123"/>
            <a:ext cx="5492591" cy="686514"/>
          </a:xfrm>
          <a:prstGeom prst="rect">
            <a:avLst/>
          </a:prstGeom>
          <a:noFill/>
          <a:ln/>
        </p:spPr>
        <p:txBody>
          <a:bodyPr wrap="none" lIns="0" tIns="0" rIns="0" bIns="0" rtlCol="0" anchor="t"/>
          <a:lstStyle/>
          <a:p>
            <a:pPr algn="l" indent="0" marL="0">
              <a:lnSpc>
                <a:spcPts val="5400"/>
              </a:lnSpc>
              <a:buNone/>
            </a:pPr>
            <a:r>
              <a:rPr lang="en-US" sz="4300" b="1" dirty="0">
                <a:solidFill>
                  <a:srgbClr val="000000"/>
                </a:solidFill>
                <a:latin typeface="Inter Bold" pitchFamily="34" charset="0"/>
                <a:ea typeface="Inter Bold" pitchFamily="34" charset="-122"/>
                <a:cs typeface="Inter Bold" pitchFamily="34" charset="-120"/>
              </a:rPr>
              <a:t>Implementation</a:t>
            </a:r>
            <a:endParaRPr lang="en-US" sz="4300" dirty="0"/>
          </a:p>
        </p:txBody>
      </p:sp>
      <p:sp>
        <p:nvSpPr>
          <p:cNvPr id="4" name="Text 1"/>
          <p:cNvSpPr/>
          <p:nvPr/>
        </p:nvSpPr>
        <p:spPr>
          <a:xfrm>
            <a:off x="6255306" y="1620083"/>
            <a:ext cx="219670" cy="2745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01</a:t>
            </a:r>
            <a:endParaRPr lang="en-US" sz="1700" dirty="0"/>
          </a:p>
        </p:txBody>
      </p:sp>
      <p:sp>
        <p:nvSpPr>
          <p:cNvPr id="5" name="Shape 2"/>
          <p:cNvSpPr/>
          <p:nvPr/>
        </p:nvSpPr>
        <p:spPr>
          <a:xfrm>
            <a:off x="6255306" y="1962983"/>
            <a:ext cx="7606189" cy="30480"/>
          </a:xfrm>
          <a:prstGeom prst="rect">
            <a:avLst/>
          </a:prstGeom>
          <a:solidFill>
            <a:srgbClr val="4950BC"/>
          </a:solidFill>
          <a:ln/>
        </p:spPr>
      </p:sp>
      <p:sp>
        <p:nvSpPr>
          <p:cNvPr id="6" name="Text 3"/>
          <p:cNvSpPr/>
          <p:nvPr/>
        </p:nvSpPr>
        <p:spPr>
          <a:xfrm>
            <a:off x="6255306" y="2133719"/>
            <a:ext cx="3198376" cy="343257"/>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LLM Integration &amp; Setup</a:t>
            </a:r>
            <a:endParaRPr lang="en-US" sz="2150" dirty="0"/>
          </a:p>
        </p:txBody>
      </p:sp>
      <p:sp>
        <p:nvSpPr>
          <p:cNvPr id="7" name="Text 4"/>
          <p:cNvSpPr/>
          <p:nvPr/>
        </p:nvSpPr>
        <p:spPr>
          <a:xfrm>
            <a:off x="6255306" y="2608778"/>
            <a:ext cx="7606189" cy="70294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Setup LLM integration, implement diagram rendering libraries (Graphviz, PlantUML), and create the template repository.</a:t>
            </a:r>
            <a:endParaRPr lang="en-US" sz="1700" dirty="0"/>
          </a:p>
        </p:txBody>
      </p:sp>
      <p:sp>
        <p:nvSpPr>
          <p:cNvPr id="8" name="Text 5"/>
          <p:cNvSpPr/>
          <p:nvPr/>
        </p:nvSpPr>
        <p:spPr>
          <a:xfrm>
            <a:off x="6255306" y="3696057"/>
            <a:ext cx="219670" cy="2745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02</a:t>
            </a:r>
            <a:endParaRPr lang="en-US" sz="1700" dirty="0"/>
          </a:p>
        </p:txBody>
      </p:sp>
      <p:sp>
        <p:nvSpPr>
          <p:cNvPr id="9" name="Shape 6"/>
          <p:cNvSpPr/>
          <p:nvPr/>
        </p:nvSpPr>
        <p:spPr>
          <a:xfrm>
            <a:off x="6255306" y="4038957"/>
            <a:ext cx="7606189" cy="30480"/>
          </a:xfrm>
          <a:prstGeom prst="rect">
            <a:avLst/>
          </a:prstGeom>
          <a:solidFill>
            <a:srgbClr val="4950BC"/>
          </a:solidFill>
          <a:ln/>
        </p:spPr>
      </p:sp>
      <p:sp>
        <p:nvSpPr>
          <p:cNvPr id="10" name="Text 7"/>
          <p:cNvSpPr/>
          <p:nvPr/>
        </p:nvSpPr>
        <p:spPr>
          <a:xfrm>
            <a:off x="6255306" y="4209693"/>
            <a:ext cx="2746296" cy="343257"/>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Core Development</a:t>
            </a:r>
            <a:endParaRPr lang="en-US" sz="2150" dirty="0"/>
          </a:p>
        </p:txBody>
      </p:sp>
      <p:sp>
        <p:nvSpPr>
          <p:cNvPr id="11" name="Text 8"/>
          <p:cNvSpPr/>
          <p:nvPr/>
        </p:nvSpPr>
        <p:spPr>
          <a:xfrm>
            <a:off x="6255306" y="4684752"/>
            <a:ext cx="7606189" cy="70294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Build the conversational interface, develop architecture generation logic, and implement pattern matching capabilities.</a:t>
            </a:r>
            <a:endParaRPr lang="en-US" sz="1700" dirty="0"/>
          </a:p>
        </p:txBody>
      </p:sp>
      <p:sp>
        <p:nvSpPr>
          <p:cNvPr id="12" name="Text 9"/>
          <p:cNvSpPr/>
          <p:nvPr/>
        </p:nvSpPr>
        <p:spPr>
          <a:xfrm>
            <a:off x="6255306" y="5772031"/>
            <a:ext cx="219670" cy="2745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03</a:t>
            </a:r>
            <a:endParaRPr lang="en-US" sz="1700" dirty="0"/>
          </a:p>
        </p:txBody>
      </p:sp>
      <p:sp>
        <p:nvSpPr>
          <p:cNvPr id="13" name="Shape 10"/>
          <p:cNvSpPr/>
          <p:nvPr/>
        </p:nvSpPr>
        <p:spPr>
          <a:xfrm>
            <a:off x="6255306" y="6114931"/>
            <a:ext cx="7606189" cy="30480"/>
          </a:xfrm>
          <a:prstGeom prst="rect">
            <a:avLst/>
          </a:prstGeom>
          <a:solidFill>
            <a:srgbClr val="4950BC"/>
          </a:solidFill>
          <a:ln/>
        </p:spPr>
      </p:sp>
      <p:sp>
        <p:nvSpPr>
          <p:cNvPr id="14" name="Text 11"/>
          <p:cNvSpPr/>
          <p:nvPr/>
        </p:nvSpPr>
        <p:spPr>
          <a:xfrm>
            <a:off x="6255306" y="6285667"/>
            <a:ext cx="3483769" cy="343257"/>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Finalization &amp; Deployment</a:t>
            </a:r>
            <a:endParaRPr lang="en-US" sz="2150" dirty="0"/>
          </a:p>
        </p:txBody>
      </p:sp>
      <p:sp>
        <p:nvSpPr>
          <p:cNvPr id="15" name="Text 12"/>
          <p:cNvSpPr/>
          <p:nvPr/>
        </p:nvSpPr>
        <p:spPr>
          <a:xfrm>
            <a:off x="6255306" y="6760726"/>
            <a:ext cx="7606189" cy="70294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Add export functionality, create UI/UX, conduct thorough testing and refinement, and prepare documentation.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879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Tech Stack Used</a:t>
            </a:r>
            <a:endParaRPr lang="en-US" sz="4450" dirty="0"/>
          </a:p>
        </p:txBody>
      </p:sp>
      <p:sp>
        <p:nvSpPr>
          <p:cNvPr id="3" name="Text 1"/>
          <p:cNvSpPr/>
          <p:nvPr/>
        </p:nvSpPr>
        <p:spPr>
          <a:xfrm>
            <a:off x="793790" y="202120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solution leverages a modern and robust technology stack designed for performance, scalability, and maintainability.</a:t>
            </a:r>
            <a:endParaRPr lang="en-US" sz="1750" dirty="0"/>
          </a:p>
        </p:txBody>
      </p:sp>
      <p:sp>
        <p:nvSpPr>
          <p:cNvPr id="4" name="Shape 2"/>
          <p:cNvSpPr/>
          <p:nvPr/>
        </p:nvSpPr>
        <p:spPr>
          <a:xfrm>
            <a:off x="793790" y="2639258"/>
            <a:ext cx="4196358" cy="2252305"/>
          </a:xfrm>
          <a:prstGeom prst="roundRect">
            <a:avLst>
              <a:gd name="adj" fmla="val 6496"/>
            </a:avLst>
          </a:prstGeom>
          <a:solidFill>
            <a:srgbClr val="FFFFFF"/>
          </a:solidFill>
          <a:ln w="30480">
            <a:solidFill>
              <a:srgbClr val="C0C1D7"/>
            </a:solidFill>
            <a:prstDash val="solid"/>
          </a:ln>
        </p:spPr>
      </p:sp>
      <p:sp>
        <p:nvSpPr>
          <p:cNvPr id="5" name="Shape 3"/>
          <p:cNvSpPr/>
          <p:nvPr/>
        </p:nvSpPr>
        <p:spPr>
          <a:xfrm>
            <a:off x="763310" y="2639258"/>
            <a:ext cx="121920" cy="2252305"/>
          </a:xfrm>
          <a:prstGeom prst="roundRect">
            <a:avLst>
              <a:gd name="adj" fmla="val 78139"/>
            </a:avLst>
          </a:prstGeom>
          <a:solidFill>
            <a:srgbClr val="4950BC"/>
          </a:solidFill>
          <a:ln/>
        </p:spPr>
      </p:sp>
      <p:sp>
        <p:nvSpPr>
          <p:cNvPr id="6" name="Text 4"/>
          <p:cNvSpPr/>
          <p:nvPr/>
        </p:nvSpPr>
        <p:spPr>
          <a:xfrm>
            <a:off x="1142524" y="28965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AI/LLM</a:t>
            </a:r>
            <a:endParaRPr lang="en-US" sz="2200" dirty="0"/>
          </a:p>
        </p:txBody>
      </p:sp>
      <p:sp>
        <p:nvSpPr>
          <p:cNvPr id="7" name="Text 5"/>
          <p:cNvSpPr/>
          <p:nvPr/>
        </p:nvSpPr>
        <p:spPr>
          <a:xfrm>
            <a:off x="1142524" y="3386971"/>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OpenAI GPT-4</a:t>
            </a:r>
            <a:endParaRPr lang="en-US" sz="1750" dirty="0"/>
          </a:p>
        </p:txBody>
      </p:sp>
      <p:sp>
        <p:nvSpPr>
          <p:cNvPr id="8" name="Text 6"/>
          <p:cNvSpPr/>
          <p:nvPr/>
        </p:nvSpPr>
        <p:spPr>
          <a:xfrm>
            <a:off x="1142524" y="3829169"/>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LangChain</a:t>
            </a:r>
            <a:endParaRPr lang="en-US" sz="1750" dirty="0"/>
          </a:p>
        </p:txBody>
      </p:sp>
      <p:sp>
        <p:nvSpPr>
          <p:cNvPr id="9" name="Text 7"/>
          <p:cNvSpPr/>
          <p:nvPr/>
        </p:nvSpPr>
        <p:spPr>
          <a:xfrm>
            <a:off x="1142524" y="4271367"/>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Hugging Face Transformers</a:t>
            </a:r>
            <a:endParaRPr lang="en-US" sz="1750" dirty="0"/>
          </a:p>
        </p:txBody>
      </p:sp>
      <p:sp>
        <p:nvSpPr>
          <p:cNvPr id="10" name="Shape 8"/>
          <p:cNvSpPr/>
          <p:nvPr/>
        </p:nvSpPr>
        <p:spPr>
          <a:xfrm>
            <a:off x="5216962" y="2639258"/>
            <a:ext cx="4196358" cy="2252305"/>
          </a:xfrm>
          <a:prstGeom prst="roundRect">
            <a:avLst>
              <a:gd name="adj" fmla="val 6496"/>
            </a:avLst>
          </a:prstGeom>
          <a:solidFill>
            <a:srgbClr val="FFFFFF"/>
          </a:solidFill>
          <a:ln w="30480">
            <a:solidFill>
              <a:srgbClr val="C0C1D7"/>
            </a:solidFill>
            <a:prstDash val="solid"/>
          </a:ln>
        </p:spPr>
      </p:sp>
      <p:sp>
        <p:nvSpPr>
          <p:cNvPr id="11" name="Shape 9"/>
          <p:cNvSpPr/>
          <p:nvPr/>
        </p:nvSpPr>
        <p:spPr>
          <a:xfrm>
            <a:off x="5186482" y="2639258"/>
            <a:ext cx="121920" cy="2252305"/>
          </a:xfrm>
          <a:prstGeom prst="roundRect">
            <a:avLst>
              <a:gd name="adj" fmla="val 78139"/>
            </a:avLst>
          </a:prstGeom>
          <a:solidFill>
            <a:srgbClr val="4950BC"/>
          </a:solidFill>
          <a:ln/>
        </p:spPr>
      </p:sp>
      <p:sp>
        <p:nvSpPr>
          <p:cNvPr id="12" name="Text 10"/>
          <p:cNvSpPr/>
          <p:nvPr/>
        </p:nvSpPr>
        <p:spPr>
          <a:xfrm>
            <a:off x="5565696" y="28965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Diagram Generation</a:t>
            </a:r>
            <a:endParaRPr lang="en-US" sz="2200" dirty="0"/>
          </a:p>
        </p:txBody>
      </p:sp>
      <p:sp>
        <p:nvSpPr>
          <p:cNvPr id="13" name="Text 11"/>
          <p:cNvSpPr/>
          <p:nvPr/>
        </p:nvSpPr>
        <p:spPr>
          <a:xfrm>
            <a:off x="5565696" y="3386971"/>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Graphviz</a:t>
            </a:r>
            <a:endParaRPr lang="en-US" sz="1750" dirty="0"/>
          </a:p>
        </p:txBody>
      </p:sp>
      <p:sp>
        <p:nvSpPr>
          <p:cNvPr id="14" name="Text 12"/>
          <p:cNvSpPr/>
          <p:nvPr/>
        </p:nvSpPr>
        <p:spPr>
          <a:xfrm>
            <a:off x="5565696" y="3829169"/>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PlantUML</a:t>
            </a:r>
            <a:endParaRPr lang="en-US" sz="1750" dirty="0"/>
          </a:p>
        </p:txBody>
      </p:sp>
      <p:sp>
        <p:nvSpPr>
          <p:cNvPr id="15" name="Text 13"/>
          <p:cNvSpPr/>
          <p:nvPr/>
        </p:nvSpPr>
        <p:spPr>
          <a:xfrm>
            <a:off x="5565696" y="4271367"/>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Mermaid.js</a:t>
            </a:r>
            <a:endParaRPr lang="en-US" sz="1750" dirty="0"/>
          </a:p>
        </p:txBody>
      </p:sp>
      <p:sp>
        <p:nvSpPr>
          <p:cNvPr id="16" name="Shape 14"/>
          <p:cNvSpPr/>
          <p:nvPr/>
        </p:nvSpPr>
        <p:spPr>
          <a:xfrm>
            <a:off x="9640133" y="2639258"/>
            <a:ext cx="4196358" cy="2252305"/>
          </a:xfrm>
          <a:prstGeom prst="roundRect">
            <a:avLst>
              <a:gd name="adj" fmla="val 6496"/>
            </a:avLst>
          </a:prstGeom>
          <a:solidFill>
            <a:srgbClr val="FFFFFF"/>
          </a:solidFill>
          <a:ln w="30480">
            <a:solidFill>
              <a:srgbClr val="C0C1D7"/>
            </a:solidFill>
            <a:prstDash val="solid"/>
          </a:ln>
        </p:spPr>
      </p:sp>
      <p:sp>
        <p:nvSpPr>
          <p:cNvPr id="17" name="Shape 15"/>
          <p:cNvSpPr/>
          <p:nvPr/>
        </p:nvSpPr>
        <p:spPr>
          <a:xfrm>
            <a:off x="9609653" y="2639258"/>
            <a:ext cx="121920" cy="2252305"/>
          </a:xfrm>
          <a:prstGeom prst="roundRect">
            <a:avLst>
              <a:gd name="adj" fmla="val 78139"/>
            </a:avLst>
          </a:prstGeom>
          <a:solidFill>
            <a:srgbClr val="4950BC"/>
          </a:solidFill>
          <a:ln/>
        </p:spPr>
      </p:sp>
      <p:sp>
        <p:nvSpPr>
          <p:cNvPr id="18" name="Text 16"/>
          <p:cNvSpPr/>
          <p:nvPr/>
        </p:nvSpPr>
        <p:spPr>
          <a:xfrm>
            <a:off x="9988868" y="28965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Backend</a:t>
            </a:r>
            <a:endParaRPr lang="en-US" sz="2200" dirty="0"/>
          </a:p>
        </p:txBody>
      </p:sp>
      <p:sp>
        <p:nvSpPr>
          <p:cNvPr id="19" name="Text 17"/>
          <p:cNvSpPr/>
          <p:nvPr/>
        </p:nvSpPr>
        <p:spPr>
          <a:xfrm>
            <a:off x="9988868" y="3386971"/>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Python</a:t>
            </a:r>
            <a:endParaRPr lang="en-US" sz="1750" dirty="0"/>
          </a:p>
        </p:txBody>
      </p:sp>
      <p:sp>
        <p:nvSpPr>
          <p:cNvPr id="20" name="Text 18"/>
          <p:cNvSpPr/>
          <p:nvPr/>
        </p:nvSpPr>
        <p:spPr>
          <a:xfrm>
            <a:off x="9988868" y="3829169"/>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FastAPI</a:t>
            </a:r>
            <a:endParaRPr lang="en-US" sz="1750" dirty="0"/>
          </a:p>
        </p:txBody>
      </p:sp>
      <p:sp>
        <p:nvSpPr>
          <p:cNvPr id="21" name="Text 19"/>
          <p:cNvSpPr/>
          <p:nvPr/>
        </p:nvSpPr>
        <p:spPr>
          <a:xfrm>
            <a:off x="9988868" y="4271367"/>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Flask</a:t>
            </a:r>
            <a:endParaRPr lang="en-US" sz="1750" dirty="0"/>
          </a:p>
        </p:txBody>
      </p:sp>
      <p:sp>
        <p:nvSpPr>
          <p:cNvPr id="22" name="Shape 20"/>
          <p:cNvSpPr/>
          <p:nvPr/>
        </p:nvSpPr>
        <p:spPr>
          <a:xfrm>
            <a:off x="793790" y="5118378"/>
            <a:ext cx="4196358" cy="2252305"/>
          </a:xfrm>
          <a:prstGeom prst="roundRect">
            <a:avLst>
              <a:gd name="adj" fmla="val 6496"/>
            </a:avLst>
          </a:prstGeom>
          <a:solidFill>
            <a:srgbClr val="FFFFFF"/>
          </a:solidFill>
          <a:ln w="30480">
            <a:solidFill>
              <a:srgbClr val="C0C1D7"/>
            </a:solidFill>
            <a:prstDash val="solid"/>
          </a:ln>
        </p:spPr>
      </p:sp>
      <p:sp>
        <p:nvSpPr>
          <p:cNvPr id="23" name="Shape 21"/>
          <p:cNvSpPr/>
          <p:nvPr/>
        </p:nvSpPr>
        <p:spPr>
          <a:xfrm>
            <a:off x="763310" y="5118378"/>
            <a:ext cx="121920" cy="2252305"/>
          </a:xfrm>
          <a:prstGeom prst="roundRect">
            <a:avLst>
              <a:gd name="adj" fmla="val 78139"/>
            </a:avLst>
          </a:prstGeom>
          <a:solidFill>
            <a:srgbClr val="4950BC"/>
          </a:solidFill>
          <a:ln/>
        </p:spPr>
      </p:sp>
      <p:sp>
        <p:nvSpPr>
          <p:cNvPr id="24" name="Text 22"/>
          <p:cNvSpPr/>
          <p:nvPr/>
        </p:nvSpPr>
        <p:spPr>
          <a:xfrm>
            <a:off x="1142524" y="537567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Frontend</a:t>
            </a:r>
            <a:endParaRPr lang="en-US" sz="2200" dirty="0"/>
          </a:p>
        </p:txBody>
      </p:sp>
      <p:sp>
        <p:nvSpPr>
          <p:cNvPr id="25" name="Text 23"/>
          <p:cNvSpPr/>
          <p:nvPr/>
        </p:nvSpPr>
        <p:spPr>
          <a:xfrm>
            <a:off x="1142524" y="5866090"/>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React</a:t>
            </a:r>
            <a:endParaRPr lang="en-US" sz="1750" dirty="0"/>
          </a:p>
        </p:txBody>
      </p:sp>
      <p:sp>
        <p:nvSpPr>
          <p:cNvPr id="26" name="Text 24"/>
          <p:cNvSpPr/>
          <p:nvPr/>
        </p:nvSpPr>
        <p:spPr>
          <a:xfrm>
            <a:off x="1142524" y="6308288"/>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TypeScript</a:t>
            </a:r>
            <a:endParaRPr lang="en-US" sz="1750" dirty="0"/>
          </a:p>
        </p:txBody>
      </p:sp>
      <p:sp>
        <p:nvSpPr>
          <p:cNvPr id="27" name="Text 25"/>
          <p:cNvSpPr/>
          <p:nvPr/>
        </p:nvSpPr>
        <p:spPr>
          <a:xfrm>
            <a:off x="1142524" y="6750487"/>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D3.js</a:t>
            </a:r>
            <a:endParaRPr lang="en-US" sz="1750" dirty="0"/>
          </a:p>
        </p:txBody>
      </p:sp>
      <p:sp>
        <p:nvSpPr>
          <p:cNvPr id="28" name="Shape 26"/>
          <p:cNvSpPr/>
          <p:nvPr/>
        </p:nvSpPr>
        <p:spPr>
          <a:xfrm>
            <a:off x="5216962" y="5118378"/>
            <a:ext cx="4196358" cy="2252305"/>
          </a:xfrm>
          <a:prstGeom prst="roundRect">
            <a:avLst>
              <a:gd name="adj" fmla="val 6496"/>
            </a:avLst>
          </a:prstGeom>
          <a:solidFill>
            <a:srgbClr val="FFFFFF"/>
          </a:solidFill>
          <a:ln w="30480">
            <a:solidFill>
              <a:srgbClr val="C0C1D7"/>
            </a:solidFill>
            <a:prstDash val="solid"/>
          </a:ln>
        </p:spPr>
      </p:sp>
      <p:sp>
        <p:nvSpPr>
          <p:cNvPr id="29" name="Shape 27"/>
          <p:cNvSpPr/>
          <p:nvPr/>
        </p:nvSpPr>
        <p:spPr>
          <a:xfrm>
            <a:off x="5186482" y="5118378"/>
            <a:ext cx="121920" cy="2252305"/>
          </a:xfrm>
          <a:prstGeom prst="roundRect">
            <a:avLst>
              <a:gd name="adj" fmla="val 78139"/>
            </a:avLst>
          </a:prstGeom>
          <a:solidFill>
            <a:srgbClr val="4950BC"/>
          </a:solidFill>
          <a:ln/>
        </p:spPr>
      </p:sp>
      <p:sp>
        <p:nvSpPr>
          <p:cNvPr id="30" name="Text 28"/>
          <p:cNvSpPr/>
          <p:nvPr/>
        </p:nvSpPr>
        <p:spPr>
          <a:xfrm>
            <a:off x="5565696" y="537567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Formats</a:t>
            </a:r>
            <a:endParaRPr lang="en-US" sz="2200" dirty="0"/>
          </a:p>
        </p:txBody>
      </p:sp>
      <p:sp>
        <p:nvSpPr>
          <p:cNvPr id="31" name="Text 29"/>
          <p:cNvSpPr/>
          <p:nvPr/>
        </p:nvSpPr>
        <p:spPr>
          <a:xfrm>
            <a:off x="5565696" y="5866090"/>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JSON</a:t>
            </a:r>
            <a:endParaRPr lang="en-US" sz="1750" dirty="0"/>
          </a:p>
        </p:txBody>
      </p:sp>
      <p:sp>
        <p:nvSpPr>
          <p:cNvPr id="32" name="Text 30"/>
          <p:cNvSpPr/>
          <p:nvPr/>
        </p:nvSpPr>
        <p:spPr>
          <a:xfrm>
            <a:off x="5565696" y="6308288"/>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XML</a:t>
            </a:r>
            <a:endParaRPr lang="en-US" sz="1750" dirty="0"/>
          </a:p>
        </p:txBody>
      </p:sp>
      <p:sp>
        <p:nvSpPr>
          <p:cNvPr id="33" name="Text 31"/>
          <p:cNvSpPr/>
          <p:nvPr/>
        </p:nvSpPr>
        <p:spPr>
          <a:xfrm>
            <a:off x="5565696" y="6750487"/>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YAML</a:t>
            </a:r>
            <a:endParaRPr lang="en-US" sz="1750" dirty="0"/>
          </a:p>
        </p:txBody>
      </p:sp>
      <p:sp>
        <p:nvSpPr>
          <p:cNvPr id="34" name="Shape 32"/>
          <p:cNvSpPr/>
          <p:nvPr/>
        </p:nvSpPr>
        <p:spPr>
          <a:xfrm>
            <a:off x="9640133" y="5118378"/>
            <a:ext cx="4196358" cy="2252305"/>
          </a:xfrm>
          <a:prstGeom prst="roundRect">
            <a:avLst>
              <a:gd name="adj" fmla="val 6496"/>
            </a:avLst>
          </a:prstGeom>
          <a:solidFill>
            <a:srgbClr val="FFFFFF"/>
          </a:solidFill>
          <a:ln w="30480">
            <a:solidFill>
              <a:srgbClr val="C0C1D7"/>
            </a:solidFill>
            <a:prstDash val="solid"/>
          </a:ln>
        </p:spPr>
      </p:sp>
      <p:sp>
        <p:nvSpPr>
          <p:cNvPr id="35" name="Shape 33"/>
          <p:cNvSpPr/>
          <p:nvPr/>
        </p:nvSpPr>
        <p:spPr>
          <a:xfrm>
            <a:off x="9609653" y="5118378"/>
            <a:ext cx="121920" cy="2252305"/>
          </a:xfrm>
          <a:prstGeom prst="roundRect">
            <a:avLst>
              <a:gd name="adj" fmla="val 78139"/>
            </a:avLst>
          </a:prstGeom>
          <a:solidFill>
            <a:srgbClr val="4950BC"/>
          </a:solidFill>
          <a:ln/>
        </p:spPr>
      </p:sp>
      <p:sp>
        <p:nvSpPr>
          <p:cNvPr id="36" name="Text 34"/>
          <p:cNvSpPr/>
          <p:nvPr/>
        </p:nvSpPr>
        <p:spPr>
          <a:xfrm>
            <a:off x="9988868" y="537567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Deployment</a:t>
            </a:r>
            <a:endParaRPr lang="en-US" sz="2200" dirty="0"/>
          </a:p>
        </p:txBody>
      </p:sp>
      <p:sp>
        <p:nvSpPr>
          <p:cNvPr id="37" name="Text 35"/>
          <p:cNvSpPr/>
          <p:nvPr/>
        </p:nvSpPr>
        <p:spPr>
          <a:xfrm>
            <a:off x="9988868" y="5866090"/>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Docker</a:t>
            </a:r>
            <a:endParaRPr lang="en-US" sz="1750" dirty="0"/>
          </a:p>
        </p:txBody>
      </p:sp>
      <p:sp>
        <p:nvSpPr>
          <p:cNvPr id="38" name="Text 36"/>
          <p:cNvSpPr/>
          <p:nvPr/>
        </p:nvSpPr>
        <p:spPr>
          <a:xfrm>
            <a:off x="9988868" y="6308288"/>
            <a:ext cx="35903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AWS/Azure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7462" y="509945"/>
            <a:ext cx="4805124" cy="578048"/>
          </a:xfrm>
          <a:prstGeom prst="rect">
            <a:avLst/>
          </a:prstGeom>
          <a:noFill/>
          <a:ln/>
        </p:spPr>
        <p:txBody>
          <a:bodyPr wrap="none" lIns="0" tIns="0" rIns="0" bIns="0" rtlCol="0" anchor="t"/>
          <a:lstStyle/>
          <a:p>
            <a:pPr algn="l" indent="0" marL="0">
              <a:lnSpc>
                <a:spcPts val="4550"/>
              </a:lnSpc>
              <a:buNone/>
            </a:pPr>
            <a:r>
              <a:rPr lang="en-US" sz="3600" b="1" dirty="0">
                <a:solidFill>
                  <a:srgbClr val="000000"/>
                </a:solidFill>
                <a:latin typeface="Inter Bold" pitchFamily="34" charset="0"/>
                <a:ea typeface="Inter Bold" pitchFamily="34" charset="-122"/>
                <a:cs typeface="Inter Bold" pitchFamily="34" charset="-120"/>
              </a:rPr>
              <a:t>Solution Architecture</a:t>
            </a:r>
            <a:endParaRPr lang="en-US" sz="3600" dirty="0"/>
          </a:p>
        </p:txBody>
      </p:sp>
      <p:pic>
        <p:nvPicPr>
          <p:cNvPr id="3" name="Image 0" descr="preencoded.png">    </p:cNvPr>
          <p:cNvPicPr>
            <a:picLocks noChangeAspect="1"/>
          </p:cNvPicPr>
          <p:nvPr/>
        </p:nvPicPr>
        <p:blipFill>
          <a:blip r:embed="rId1"/>
          <a:stretch>
            <a:fillRect/>
          </a:stretch>
        </p:blipFill>
        <p:spPr>
          <a:xfrm>
            <a:off x="647462" y="1573411"/>
            <a:ext cx="4705350" cy="4151709"/>
          </a:xfrm>
          <a:prstGeom prst="rect">
            <a:avLst/>
          </a:prstGeom>
        </p:spPr>
      </p:pic>
      <p:sp>
        <p:nvSpPr>
          <p:cNvPr id="4" name="Text 1"/>
          <p:cNvSpPr/>
          <p:nvPr/>
        </p:nvSpPr>
        <p:spPr>
          <a:xfrm>
            <a:off x="647462" y="5933123"/>
            <a:ext cx="7407116" cy="295989"/>
          </a:xfrm>
          <a:prstGeom prst="rect">
            <a:avLst/>
          </a:prstGeom>
          <a:noFill/>
          <a:ln/>
        </p:spPr>
        <p:txBody>
          <a:bodyPr wrap="none" lIns="0" tIns="0" rIns="0" bIns="0" rtlCol="0" anchor="t"/>
          <a:lstStyle/>
          <a:p>
            <a:pPr algn="l" indent="0" marL="0">
              <a:lnSpc>
                <a:spcPts val="2300"/>
              </a:lnSpc>
              <a:buNone/>
            </a:pPr>
            <a:endParaRPr lang="en-US" sz="1450" dirty="0"/>
          </a:p>
        </p:txBody>
      </p:sp>
      <p:pic>
        <p:nvPicPr>
          <p:cNvPr id="5" name="Image 1" descr="preencoded.png">    </p:cNvPr>
          <p:cNvPicPr>
            <a:picLocks noChangeAspect="1"/>
          </p:cNvPicPr>
          <p:nvPr/>
        </p:nvPicPr>
        <p:blipFill>
          <a:blip r:embed="rId2"/>
          <a:stretch>
            <a:fillRect/>
          </a:stretch>
        </p:blipFill>
        <p:spPr>
          <a:xfrm>
            <a:off x="8513445" y="1573411"/>
            <a:ext cx="4675703" cy="4675703"/>
          </a:xfrm>
          <a:prstGeom prst="rect">
            <a:avLst/>
          </a:prstGeom>
        </p:spPr>
      </p:pic>
      <p:sp>
        <p:nvSpPr>
          <p:cNvPr id="6" name="Text 2"/>
          <p:cNvSpPr/>
          <p:nvPr/>
        </p:nvSpPr>
        <p:spPr>
          <a:xfrm>
            <a:off x="8513445" y="6457117"/>
            <a:ext cx="5476994" cy="295989"/>
          </a:xfrm>
          <a:prstGeom prst="rect">
            <a:avLst/>
          </a:prstGeom>
          <a:noFill/>
          <a:ln/>
        </p:spPr>
        <p:txBody>
          <a:bodyPr wrap="none" lIns="0" tIns="0" rIns="0" bIns="0" rtlCol="0" anchor="t"/>
          <a:lstStyle/>
          <a:p>
            <a:pPr algn="l" indent="0" marL="0">
              <a:lnSpc>
                <a:spcPts val="2300"/>
              </a:lnSpc>
              <a:buNone/>
            </a:pPr>
            <a:endParaRPr lang="en-US" sz="1450" dirty="0"/>
          </a:p>
        </p:txBody>
      </p:sp>
      <p:sp>
        <p:nvSpPr>
          <p:cNvPr id="7" name="Text 3"/>
          <p:cNvSpPr/>
          <p:nvPr/>
        </p:nvSpPr>
        <p:spPr>
          <a:xfrm>
            <a:off x="647462" y="7127557"/>
            <a:ext cx="13335476" cy="59197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Our solution features a robust, layered architecture designed for clarity, efficiency, and scalability. This structure ensures a clear separation of concerns, with each layer fulfilling specific responsibilities and interacting through well-defined interfaces.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67840" y="3139440"/>
            <a:ext cx="1950720" cy="1950720"/>
          </a:xfrm>
          <a:prstGeom prst="rect">
            <a:avLst/>
          </a:prstGeom>
        </p:spPr>
      </p:pic>
      <p:sp>
        <p:nvSpPr>
          <p:cNvPr id="3" name="Text 0"/>
          <p:cNvSpPr/>
          <p:nvPr/>
        </p:nvSpPr>
        <p:spPr>
          <a:xfrm>
            <a:off x="6174105" y="669608"/>
            <a:ext cx="4912281" cy="614005"/>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Future Scope</a:t>
            </a:r>
            <a:endParaRPr lang="en-US" sz="3850" dirty="0"/>
          </a:p>
        </p:txBody>
      </p:sp>
      <p:sp>
        <p:nvSpPr>
          <p:cNvPr id="4" name="Text 1"/>
          <p:cNvSpPr/>
          <p:nvPr/>
        </p:nvSpPr>
        <p:spPr>
          <a:xfrm>
            <a:off x="6174105" y="1774746"/>
            <a:ext cx="2242423" cy="613886"/>
          </a:xfrm>
          <a:prstGeom prst="rect">
            <a:avLst/>
          </a:prstGeom>
          <a:noFill/>
          <a:ln/>
        </p:spPr>
        <p:txBody>
          <a:bodyPr wrap="squar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AI-Powered Enhancements</a:t>
            </a:r>
            <a:endParaRPr lang="en-US" sz="1900" dirty="0"/>
          </a:p>
        </p:txBody>
      </p:sp>
      <p:sp>
        <p:nvSpPr>
          <p:cNvPr id="5" name="Text 2"/>
          <p:cNvSpPr/>
          <p:nvPr/>
        </p:nvSpPr>
        <p:spPr>
          <a:xfrm>
            <a:off x="6174105" y="2585085"/>
            <a:ext cx="2242423" cy="314325"/>
          </a:xfrm>
          <a:prstGeom prst="rect">
            <a:avLst/>
          </a:prstGeom>
          <a:noFill/>
          <a:ln/>
        </p:spPr>
        <p:txBody>
          <a:bodyPr wrap="none" lIns="0" tIns="0" rIns="0" bIns="0" rtlCol="0" anchor="t"/>
          <a:lstStyle/>
          <a:p>
            <a:pPr algn="l" indent="0" marL="0">
              <a:lnSpc>
                <a:spcPts val="2450"/>
              </a:lnSpc>
              <a:buNone/>
            </a:pPr>
            <a:r>
              <a:rPr lang="en-US" sz="1500" b="1" dirty="0">
                <a:solidFill>
                  <a:srgbClr val="272525"/>
                </a:solidFill>
                <a:latin typeface="Inter" pitchFamily="34" charset="0"/>
                <a:ea typeface="Inter" pitchFamily="34" charset="-122"/>
                <a:cs typeface="Inter" pitchFamily="34" charset="-120"/>
              </a:rPr>
              <a:t>Next 6-9 Months</a:t>
            </a:r>
            <a:endParaRPr lang="en-US" sz="1500" dirty="0"/>
          </a:p>
        </p:txBody>
      </p:sp>
      <p:sp>
        <p:nvSpPr>
          <p:cNvPr id="6" name="Text 3"/>
          <p:cNvSpPr/>
          <p:nvPr/>
        </p:nvSpPr>
        <p:spPr>
          <a:xfrm>
            <a:off x="6174105" y="3076218"/>
            <a:ext cx="224242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Advanced pattern recognition</a:t>
            </a:r>
            <a:endParaRPr lang="en-US" sz="1500" dirty="0"/>
          </a:p>
        </p:txBody>
      </p:sp>
      <p:sp>
        <p:nvSpPr>
          <p:cNvPr id="7" name="Text 4"/>
          <p:cNvSpPr/>
          <p:nvPr/>
        </p:nvSpPr>
        <p:spPr>
          <a:xfrm>
            <a:off x="6174105" y="3773567"/>
            <a:ext cx="2242423" cy="942975"/>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Automated optimization suggestions</a:t>
            </a:r>
            <a:endParaRPr lang="en-US" sz="1500" dirty="0"/>
          </a:p>
        </p:txBody>
      </p:sp>
      <p:sp>
        <p:nvSpPr>
          <p:cNvPr id="8" name="Text 5"/>
          <p:cNvSpPr/>
          <p:nvPr/>
        </p:nvSpPr>
        <p:spPr>
          <a:xfrm>
            <a:off x="6174105" y="4785241"/>
            <a:ext cx="224242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Cost estimation integration</a:t>
            </a:r>
            <a:endParaRPr lang="en-US" sz="1500" dirty="0"/>
          </a:p>
        </p:txBody>
      </p:sp>
      <p:sp>
        <p:nvSpPr>
          <p:cNvPr id="9" name="Text 6"/>
          <p:cNvSpPr/>
          <p:nvPr/>
        </p:nvSpPr>
        <p:spPr>
          <a:xfrm>
            <a:off x="8903494" y="1774746"/>
            <a:ext cx="2242423" cy="613886"/>
          </a:xfrm>
          <a:prstGeom prst="rect">
            <a:avLst/>
          </a:prstGeom>
          <a:noFill/>
          <a:ln/>
        </p:spPr>
        <p:txBody>
          <a:bodyPr wrap="squar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Collaboration Features</a:t>
            </a:r>
            <a:endParaRPr lang="en-US" sz="1900" dirty="0"/>
          </a:p>
        </p:txBody>
      </p:sp>
      <p:sp>
        <p:nvSpPr>
          <p:cNvPr id="10" name="Text 7"/>
          <p:cNvSpPr/>
          <p:nvPr/>
        </p:nvSpPr>
        <p:spPr>
          <a:xfrm>
            <a:off x="8903494" y="2585085"/>
            <a:ext cx="2242423" cy="314325"/>
          </a:xfrm>
          <a:prstGeom prst="rect">
            <a:avLst/>
          </a:prstGeom>
          <a:noFill/>
          <a:ln/>
        </p:spPr>
        <p:txBody>
          <a:bodyPr wrap="none" lIns="0" tIns="0" rIns="0" bIns="0" rtlCol="0" anchor="t"/>
          <a:lstStyle/>
          <a:p>
            <a:pPr algn="l" indent="0" marL="0">
              <a:lnSpc>
                <a:spcPts val="2450"/>
              </a:lnSpc>
              <a:buNone/>
            </a:pPr>
            <a:r>
              <a:rPr lang="en-US" sz="1500" b="1" dirty="0">
                <a:solidFill>
                  <a:srgbClr val="272525"/>
                </a:solidFill>
                <a:latin typeface="Inter" pitchFamily="34" charset="0"/>
                <a:ea typeface="Inter" pitchFamily="34" charset="-122"/>
                <a:cs typeface="Inter" pitchFamily="34" charset="-120"/>
              </a:rPr>
              <a:t>Next 9-12 Months</a:t>
            </a:r>
            <a:endParaRPr lang="en-US" sz="1500" dirty="0"/>
          </a:p>
        </p:txBody>
      </p:sp>
      <p:sp>
        <p:nvSpPr>
          <p:cNvPr id="11" name="Text 8"/>
          <p:cNvSpPr/>
          <p:nvPr/>
        </p:nvSpPr>
        <p:spPr>
          <a:xfrm>
            <a:off x="8903494" y="3076218"/>
            <a:ext cx="224242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Multi-user design sessions</a:t>
            </a:r>
            <a:endParaRPr lang="en-US" sz="1500" dirty="0"/>
          </a:p>
        </p:txBody>
      </p:sp>
      <p:sp>
        <p:nvSpPr>
          <p:cNvPr id="12" name="Text 9"/>
          <p:cNvSpPr/>
          <p:nvPr/>
        </p:nvSpPr>
        <p:spPr>
          <a:xfrm>
            <a:off x="8903494" y="3773567"/>
            <a:ext cx="2242423" cy="314325"/>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Version control</a:t>
            </a:r>
            <a:endParaRPr lang="en-US" sz="1500" dirty="0"/>
          </a:p>
        </p:txBody>
      </p:sp>
      <p:sp>
        <p:nvSpPr>
          <p:cNvPr id="13" name="Text 10"/>
          <p:cNvSpPr/>
          <p:nvPr/>
        </p:nvSpPr>
        <p:spPr>
          <a:xfrm>
            <a:off x="8903494" y="4156591"/>
            <a:ext cx="224242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Real-time collaboration</a:t>
            </a:r>
            <a:endParaRPr lang="en-US" sz="1500" dirty="0"/>
          </a:p>
        </p:txBody>
      </p:sp>
      <p:sp>
        <p:nvSpPr>
          <p:cNvPr id="14" name="Text 11"/>
          <p:cNvSpPr/>
          <p:nvPr/>
        </p:nvSpPr>
        <p:spPr>
          <a:xfrm>
            <a:off x="11632883" y="1774746"/>
            <a:ext cx="2324933" cy="1227773"/>
          </a:xfrm>
          <a:prstGeom prst="rect">
            <a:avLst/>
          </a:prstGeom>
          <a:noFill/>
          <a:ln/>
        </p:spPr>
        <p:txBody>
          <a:bodyPr wrap="squar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Extended Capabilities &amp; Enterprise Integration</a:t>
            </a:r>
            <a:endParaRPr lang="en-US" sz="1900" dirty="0"/>
          </a:p>
        </p:txBody>
      </p:sp>
      <p:sp>
        <p:nvSpPr>
          <p:cNvPr id="15" name="Text 12"/>
          <p:cNvSpPr/>
          <p:nvPr/>
        </p:nvSpPr>
        <p:spPr>
          <a:xfrm>
            <a:off x="11632883" y="3198971"/>
            <a:ext cx="2324933" cy="314325"/>
          </a:xfrm>
          <a:prstGeom prst="rect">
            <a:avLst/>
          </a:prstGeom>
          <a:noFill/>
          <a:ln/>
        </p:spPr>
        <p:txBody>
          <a:bodyPr wrap="none" lIns="0" tIns="0" rIns="0" bIns="0" rtlCol="0" anchor="t"/>
          <a:lstStyle/>
          <a:p>
            <a:pPr algn="l" indent="0" marL="0">
              <a:lnSpc>
                <a:spcPts val="2450"/>
              </a:lnSpc>
              <a:buNone/>
            </a:pPr>
            <a:r>
              <a:rPr lang="en-US" sz="1500" b="1" dirty="0">
                <a:solidFill>
                  <a:srgbClr val="272525"/>
                </a:solidFill>
                <a:latin typeface="Inter" pitchFamily="34" charset="0"/>
                <a:ea typeface="Inter" pitchFamily="34" charset="-122"/>
                <a:cs typeface="Inter" pitchFamily="34" charset="-120"/>
              </a:rPr>
              <a:t>Next 12-18 Months</a:t>
            </a:r>
            <a:endParaRPr lang="en-US" sz="1500" dirty="0"/>
          </a:p>
        </p:txBody>
      </p:sp>
      <p:sp>
        <p:nvSpPr>
          <p:cNvPr id="16" name="Text 13"/>
          <p:cNvSpPr/>
          <p:nvPr/>
        </p:nvSpPr>
        <p:spPr>
          <a:xfrm>
            <a:off x="11632883" y="3690104"/>
            <a:ext cx="2324933" cy="942975"/>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Cloud provider integration (AWS, Azure, GCP)</a:t>
            </a:r>
            <a:endParaRPr lang="en-US" sz="1500" dirty="0"/>
          </a:p>
        </p:txBody>
      </p:sp>
      <p:sp>
        <p:nvSpPr>
          <p:cNvPr id="17" name="Text 14"/>
          <p:cNvSpPr/>
          <p:nvPr/>
        </p:nvSpPr>
        <p:spPr>
          <a:xfrm>
            <a:off x="11632883" y="4701778"/>
            <a:ext cx="2324933" cy="314325"/>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Compliance checking</a:t>
            </a:r>
            <a:endParaRPr lang="en-US" sz="1500" dirty="0"/>
          </a:p>
        </p:txBody>
      </p:sp>
      <p:sp>
        <p:nvSpPr>
          <p:cNvPr id="18" name="Text 15"/>
          <p:cNvSpPr/>
          <p:nvPr/>
        </p:nvSpPr>
        <p:spPr>
          <a:xfrm>
            <a:off x="11632883" y="5084802"/>
            <a:ext cx="2324933" cy="314325"/>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Security analysis</a:t>
            </a:r>
            <a:endParaRPr lang="en-US" sz="1500" dirty="0"/>
          </a:p>
        </p:txBody>
      </p:sp>
      <p:sp>
        <p:nvSpPr>
          <p:cNvPr id="19" name="Text 16"/>
          <p:cNvSpPr/>
          <p:nvPr/>
        </p:nvSpPr>
        <p:spPr>
          <a:xfrm>
            <a:off x="11632883" y="5467826"/>
            <a:ext cx="232493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API for CI/CD pipelines</a:t>
            </a:r>
            <a:endParaRPr lang="en-US" sz="1500" dirty="0"/>
          </a:p>
        </p:txBody>
      </p:sp>
      <p:sp>
        <p:nvSpPr>
          <p:cNvPr id="20" name="Text 17"/>
          <p:cNvSpPr/>
          <p:nvPr/>
        </p:nvSpPr>
        <p:spPr>
          <a:xfrm>
            <a:off x="11632883" y="6165175"/>
            <a:ext cx="232493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Integration with existing design tools</a:t>
            </a:r>
            <a:endParaRPr lang="en-US" sz="1500" dirty="0"/>
          </a:p>
        </p:txBody>
      </p:sp>
      <p:sp>
        <p:nvSpPr>
          <p:cNvPr id="21" name="Text 18"/>
          <p:cNvSpPr/>
          <p:nvPr/>
        </p:nvSpPr>
        <p:spPr>
          <a:xfrm>
            <a:off x="11632883" y="6862524"/>
            <a:ext cx="2324933" cy="62865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Custom template creation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Architecture Design Assistant Agent accelerates the design process with AI automation, improves quality through best practices, and enables interactive collaboration. It provides flexible output formats and showcases a practical application of generative AI in IT services, delivering significant benefits for architecture design.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2025-11-26T09:18:21Z</dcterms:created>
  <dcterms:modified xsi:type="dcterms:W3CDTF">2025-11-26T09:18:21Z</dcterms:modified>
</cp:coreProperties>
</file>